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88"/>
  </p:notesMasterIdLst>
  <p:sldIdLst>
    <p:sldId id="314" r:id="rId2"/>
    <p:sldId id="257" r:id="rId3"/>
    <p:sldId id="258" r:id="rId4"/>
    <p:sldId id="259" r:id="rId5"/>
    <p:sldId id="260" r:id="rId6"/>
    <p:sldId id="287" r:id="rId7"/>
    <p:sldId id="288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86" r:id="rId18"/>
    <p:sldId id="270" r:id="rId19"/>
    <p:sldId id="315" r:id="rId20"/>
    <p:sldId id="318" r:id="rId21"/>
    <p:sldId id="289" r:id="rId22"/>
    <p:sldId id="319" r:id="rId23"/>
    <p:sldId id="322" r:id="rId24"/>
    <p:sldId id="292" r:id="rId25"/>
    <p:sldId id="294" r:id="rId26"/>
    <p:sldId id="301" r:id="rId27"/>
    <p:sldId id="300" r:id="rId28"/>
    <p:sldId id="324" r:id="rId29"/>
    <p:sldId id="323" r:id="rId30"/>
    <p:sldId id="325" r:id="rId31"/>
    <p:sldId id="328" r:id="rId32"/>
    <p:sldId id="293" r:id="rId33"/>
    <p:sldId id="329" r:id="rId34"/>
    <p:sldId id="291" r:id="rId35"/>
    <p:sldId id="326" r:id="rId36"/>
    <p:sldId id="290" r:id="rId37"/>
    <p:sldId id="327" r:id="rId38"/>
    <p:sldId id="331" r:id="rId39"/>
    <p:sldId id="330" r:id="rId40"/>
    <p:sldId id="332" r:id="rId41"/>
    <p:sldId id="333" r:id="rId42"/>
    <p:sldId id="334" r:id="rId43"/>
    <p:sldId id="298" r:id="rId44"/>
    <p:sldId id="335" r:id="rId45"/>
    <p:sldId id="336" r:id="rId46"/>
    <p:sldId id="337" r:id="rId47"/>
    <p:sldId id="338" r:id="rId48"/>
    <p:sldId id="339" r:id="rId49"/>
    <p:sldId id="317" r:id="rId50"/>
    <p:sldId id="316" r:id="rId51"/>
    <p:sldId id="297" r:id="rId52"/>
    <p:sldId id="296" r:id="rId53"/>
    <p:sldId id="295" r:id="rId54"/>
    <p:sldId id="307" r:id="rId55"/>
    <p:sldId id="340" r:id="rId56"/>
    <p:sldId id="320" r:id="rId57"/>
    <p:sldId id="341" r:id="rId58"/>
    <p:sldId id="342" r:id="rId59"/>
    <p:sldId id="306" r:id="rId60"/>
    <p:sldId id="305" r:id="rId61"/>
    <p:sldId id="343" r:id="rId62"/>
    <p:sldId id="344" r:id="rId63"/>
    <p:sldId id="345" r:id="rId64"/>
    <p:sldId id="304" r:id="rId65"/>
    <p:sldId id="346" r:id="rId66"/>
    <p:sldId id="347" r:id="rId67"/>
    <p:sldId id="313" r:id="rId68"/>
    <p:sldId id="351" r:id="rId69"/>
    <p:sldId id="348" r:id="rId70"/>
    <p:sldId id="349" r:id="rId71"/>
    <p:sldId id="350" r:id="rId72"/>
    <p:sldId id="302" r:id="rId73"/>
    <p:sldId id="311" r:id="rId74"/>
    <p:sldId id="352" r:id="rId75"/>
    <p:sldId id="353" r:id="rId76"/>
    <p:sldId id="354" r:id="rId77"/>
    <p:sldId id="310" r:id="rId78"/>
    <p:sldId id="321" r:id="rId79"/>
    <p:sldId id="355" r:id="rId80"/>
    <p:sldId id="356" r:id="rId81"/>
    <p:sldId id="357" r:id="rId82"/>
    <p:sldId id="308" r:id="rId83"/>
    <p:sldId id="312" r:id="rId84"/>
    <p:sldId id="283" r:id="rId85"/>
    <p:sldId id="284" r:id="rId86"/>
    <p:sldId id="285" r:id="rId87"/>
  </p:sldIdLst>
  <p:sldSz cx="9144000" cy="5715000" type="screen16x10"/>
  <p:notesSz cx="6858000" cy="9144000"/>
  <p:embeddedFontLst>
    <p:embeddedFont>
      <p:font typeface="Century Gothic" panose="020B0502020202020204" pitchFamily="34" charset="0"/>
      <p:regular r:id="rId89"/>
      <p:bold r:id="rId90"/>
      <p:italic r:id="rId91"/>
      <p:boldItalic r:id="rId92"/>
    </p:embeddedFont>
    <p:embeddedFont>
      <p:font typeface="Lato" panose="020F0502020204030203" pitchFamily="34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 autoAdjust="0"/>
    <p:restoredTop sz="94872" autoAdjust="0"/>
  </p:normalViewPr>
  <p:slideViewPr>
    <p:cSldViewPr snapToGrid="0">
      <p:cViewPr varScale="1">
        <p:scale>
          <a:sx n="97" d="100"/>
          <a:sy n="97" d="100"/>
        </p:scale>
        <p:origin x="811" y="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VATH SAI KUMAR" userId="f702b09b74ad9b3e" providerId="LiveId" clId="{5DBABF98-D2E2-44A8-B21C-7FACA02057F8}"/>
    <pc:docChg chg="modSld">
      <pc:chgData name="TEJAVATH SAI KUMAR" userId="f702b09b74ad9b3e" providerId="LiveId" clId="{5DBABF98-D2E2-44A8-B21C-7FACA02057F8}" dt="2021-11-08T20:16:39.244" v="0" actId="27614"/>
      <pc:docMkLst>
        <pc:docMk/>
      </pc:docMkLst>
      <pc:sldChg chg="modSp mod">
        <pc:chgData name="TEJAVATH SAI KUMAR" userId="f702b09b74ad9b3e" providerId="LiveId" clId="{5DBABF98-D2E2-44A8-B21C-7FACA02057F8}" dt="2021-11-08T20:16:39.244" v="0" actId="27614"/>
        <pc:sldMkLst>
          <pc:docMk/>
          <pc:sldMk cId="3111814910" sldId="320"/>
        </pc:sldMkLst>
        <pc:picChg chg="mod">
          <ac:chgData name="TEJAVATH SAI KUMAR" userId="f702b09b74ad9b3e" providerId="LiveId" clId="{5DBABF98-D2E2-44A8-B21C-7FACA02057F8}" dt="2021-11-08T20:16:39.244" v="0" actId="27614"/>
          <ac:picMkLst>
            <pc:docMk/>
            <pc:sldMk cId="3111814910" sldId="320"/>
            <ac:picMk id="4" creationId="{458A09C4-3AFE-42F3-9416-93F19C8A31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ced0b068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ced0b068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ed0b068d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ed0b068d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ced0b068d_2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ced0b068d_2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ced0b068d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ced0b068d_2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ced0b068d_2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ced0b068d_2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ced0b068d_2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ced0b068d_2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ced0b068d_2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ced0b068d_2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ced0b068d_2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ced0b068d_2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763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2d9eecc4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2d9eecc4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d0caabf3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d0caabf3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d0caabf35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d0caabf35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ced0b068d_2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ced0b068d_2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cf50cbf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cf50cbf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cf50cbf4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cf50cbf4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cf50cbf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cf50cbf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cf50cbf4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cf50cbf4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147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cf50cbf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cf50cbf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358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f50cbf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cf50cbf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ed0b068d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ced0b068d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ed0b068d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ed0b068d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958"/>
            <a:ext cx="9144000" cy="2069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502838"/>
            <a:ext cx="7086600" cy="1520913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026834"/>
            <a:ext cx="7086600" cy="57150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595273"/>
            <a:ext cx="2183130" cy="31220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603205"/>
            <a:ext cx="4800600" cy="304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192389"/>
            <a:ext cx="2057400" cy="304271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86454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914467"/>
            <a:ext cx="8116526" cy="68279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84533"/>
            <a:ext cx="8116380" cy="2898468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597263"/>
            <a:ext cx="8115300" cy="584974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57956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958"/>
            <a:ext cx="9144000" cy="2069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27944"/>
            <a:ext cx="8115300" cy="2335389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3040945"/>
            <a:ext cx="7597887" cy="83255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317500"/>
            <a:ext cx="2183130" cy="304271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316618"/>
            <a:ext cx="5243619" cy="304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317500"/>
            <a:ext cx="482811" cy="304271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83769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958"/>
            <a:ext cx="9144000" cy="2069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627944"/>
            <a:ext cx="7613650" cy="2170413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804631"/>
            <a:ext cx="7194552" cy="37036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3299886"/>
            <a:ext cx="7613650" cy="566559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317500"/>
            <a:ext cx="2183130" cy="304271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316618"/>
            <a:ext cx="5243619" cy="304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317500"/>
            <a:ext cx="482811" cy="304271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57188" y="777875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251075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53990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958"/>
            <a:ext cx="9144000" cy="2069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937251"/>
            <a:ext cx="7609640" cy="209319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3040263"/>
            <a:ext cx="7608491" cy="833238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315736"/>
            <a:ext cx="2183130" cy="304271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315736"/>
            <a:ext cx="5243619" cy="304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317500"/>
            <a:ext cx="482811" cy="304271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807670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635000"/>
            <a:ext cx="6457949" cy="108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835067"/>
            <a:ext cx="2592324" cy="514433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420471"/>
            <a:ext cx="2592324" cy="276177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834444"/>
            <a:ext cx="2592324" cy="52211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420056"/>
            <a:ext cx="2592324" cy="27621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827388"/>
            <a:ext cx="2592324" cy="52211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420471"/>
            <a:ext cx="2592324" cy="276177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96030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635000"/>
            <a:ext cx="6457949" cy="1079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492500"/>
            <a:ext cx="2588687" cy="56897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968500"/>
            <a:ext cx="2588687" cy="1270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4061470"/>
            <a:ext cx="2588687" cy="11207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492500"/>
            <a:ext cx="2586701" cy="56897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968500"/>
            <a:ext cx="2586702" cy="1270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4061469"/>
            <a:ext cx="2586701" cy="11207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492500"/>
            <a:ext cx="2592352" cy="56897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968500"/>
            <a:ext cx="2585909" cy="1270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4061468"/>
            <a:ext cx="2589334" cy="11207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51801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828799"/>
            <a:ext cx="8115300" cy="33534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215555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958"/>
            <a:ext cx="9144000" cy="206904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620889"/>
            <a:ext cx="1543050" cy="32526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620890"/>
            <a:ext cx="6153151" cy="32526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316618"/>
            <a:ext cx="2183130" cy="304271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317500"/>
            <a:ext cx="5243619" cy="304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317500"/>
            <a:ext cx="482811" cy="304271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835525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437500"/>
            <a:ext cx="70389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741722"/>
            <a:ext cx="7038900" cy="32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7598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281111"/>
            <a:ext cx="4587000" cy="12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33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28772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958"/>
            <a:ext cx="9144000" cy="2069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27945"/>
            <a:ext cx="8115299" cy="2334946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3034771"/>
            <a:ext cx="7867650" cy="79639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317500"/>
            <a:ext cx="2183130" cy="304271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317501"/>
            <a:ext cx="5243619" cy="3033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317500"/>
            <a:ext cx="482811" cy="304271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79088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828799"/>
            <a:ext cx="4000500" cy="33534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799"/>
            <a:ext cx="4000500" cy="33534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49261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635000"/>
            <a:ext cx="6457950" cy="1079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819835"/>
            <a:ext cx="3809993" cy="686593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610555"/>
            <a:ext cx="3983831" cy="25716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19835"/>
            <a:ext cx="3829050" cy="686593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610555"/>
            <a:ext cx="4000500" cy="25716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41358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96721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871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70000"/>
            <a:ext cx="3086100" cy="13335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622299"/>
            <a:ext cx="4882964" cy="4559938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603499"/>
            <a:ext cx="3086100" cy="257873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67249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70000"/>
            <a:ext cx="5154930" cy="13335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626034"/>
            <a:ext cx="2733722" cy="455620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603499"/>
            <a:ext cx="5154930" cy="257873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06204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012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636978"/>
            <a:ext cx="6457950" cy="1077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828800"/>
            <a:ext cx="8115300" cy="335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5296959"/>
            <a:ext cx="218313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5296538"/>
            <a:ext cx="58293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17500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732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7" Type="http://schemas.openxmlformats.org/officeDocument/2006/relationships/hyperlink" Target="https://www.w3schools.com/gi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w3schools.com/css/default.asp" TargetMode="External"/><Relationship Id="rId5" Type="http://schemas.openxmlformats.org/officeDocument/2006/relationships/hyperlink" Target="https://www.w3schools.com/bootstrap5/index.php" TargetMode="External"/><Relationship Id="rId4" Type="http://schemas.openxmlformats.org/officeDocument/2006/relationships/hyperlink" Target="https://www.w3schools.com/html/default.asp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2455DBF6-76B4-418A-876A-16FD0F5B7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" b="5767"/>
          <a:stretch/>
        </p:blipFill>
        <p:spPr bwMode="auto">
          <a:xfrm>
            <a:off x="0" y="10"/>
            <a:ext cx="9143980" cy="571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BDFABFAA-A9CD-4349-88B3-94AA2256E509}"/>
              </a:ext>
            </a:extLst>
          </p:cNvPr>
          <p:cNvSpPr txBox="1">
            <a:spLocks/>
          </p:cNvSpPr>
          <p:nvPr/>
        </p:nvSpPr>
        <p:spPr>
          <a:xfrm>
            <a:off x="532436" y="821802"/>
            <a:ext cx="7731888" cy="2389090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Tx/>
              <a:buFontTx/>
            </a:pPr>
            <a:r>
              <a:rPr lang="en-US" sz="3600" b="1" dirty="0"/>
              <a:t>CSN-291 OOAD Project</a:t>
            </a:r>
          </a:p>
          <a:p>
            <a:pPr algn="l">
              <a:spcBef>
                <a:spcPts val="0"/>
              </a:spcBef>
              <a:buClrTx/>
              <a:buFontTx/>
            </a:pPr>
            <a:r>
              <a:rPr lang="en-US" sz="3200" dirty="0"/>
              <a:t>DIGITAL Assistant  FOR  Library 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                                             Group: 13</a:t>
            </a:r>
          </a:p>
        </p:txBody>
      </p:sp>
      <p:sp>
        <p:nvSpPr>
          <p:cNvPr id="4" name="Google Shape;135;p13">
            <a:extLst>
              <a:ext uri="{FF2B5EF4-FFF2-40B4-BE49-F238E27FC236}">
                <a16:creationId xmlns:a16="http://schemas.microsoft.com/office/drawing/2014/main" id="{04C7D606-3B6E-42B3-8ABC-50CD77C2BAFF}"/>
              </a:ext>
            </a:extLst>
          </p:cNvPr>
          <p:cNvSpPr txBox="1">
            <a:spLocks/>
          </p:cNvSpPr>
          <p:nvPr/>
        </p:nvSpPr>
        <p:spPr>
          <a:xfrm>
            <a:off x="5463251" y="3521057"/>
            <a:ext cx="3565002" cy="1883778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</a:pPr>
            <a:r>
              <a:rPr lang="en" sz="1800" b="1" dirty="0">
                <a:latin typeface="Arial"/>
                <a:cs typeface="Arial"/>
                <a:sym typeface="Arial"/>
              </a:rPr>
              <a:t>Sri Vardhan(20114051)</a:t>
            </a:r>
          </a:p>
          <a:p>
            <a:pPr>
              <a:buClrTx/>
            </a:pPr>
            <a:r>
              <a:rPr lang="en" sz="1800" b="1" dirty="0">
                <a:latin typeface="Arial"/>
                <a:cs typeface="Arial"/>
                <a:sym typeface="Arial"/>
              </a:rPr>
              <a:t>Mahibabu(20114058)</a:t>
            </a:r>
          </a:p>
          <a:p>
            <a:pPr>
              <a:buClrTx/>
            </a:pPr>
            <a:r>
              <a:rPr lang="en" sz="1800" b="1" dirty="0">
                <a:latin typeface="Arial"/>
                <a:cs typeface="Arial"/>
                <a:sym typeface="Arial"/>
              </a:rPr>
              <a:t>Vasavi(20114064)</a:t>
            </a:r>
          </a:p>
          <a:p>
            <a:pPr>
              <a:buClrTx/>
            </a:pPr>
            <a:r>
              <a:rPr lang="en" sz="1800" b="1" dirty="0">
                <a:latin typeface="Arial"/>
                <a:cs typeface="Arial"/>
                <a:sym typeface="Arial"/>
              </a:rPr>
              <a:t>Sisir Kumar Padhi(20114092)</a:t>
            </a:r>
          </a:p>
          <a:p>
            <a:pPr>
              <a:buClrTx/>
            </a:pPr>
            <a:r>
              <a:rPr lang="en" sz="1800" b="1" dirty="0">
                <a:latin typeface="Arial"/>
                <a:cs typeface="Arial"/>
                <a:sym typeface="Arial"/>
              </a:rPr>
              <a:t>Sai Kumar(20114098)</a:t>
            </a:r>
          </a:p>
        </p:txBody>
      </p:sp>
    </p:spTree>
    <p:extLst>
      <p:ext uri="{BB962C8B-B14F-4D97-AF65-F5344CB8AC3E}">
        <p14:creationId xmlns:p14="http://schemas.microsoft.com/office/powerpoint/2010/main" val="52678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2742136" y="213064"/>
            <a:ext cx="5070213" cy="870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Diagram</a:t>
            </a:r>
            <a:endParaRPr sz="3600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859FDB8-ABC7-4EF5-BA5B-68171D11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4" y="745725"/>
            <a:ext cx="9081856" cy="49781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-532660" y="1615046"/>
            <a:ext cx="3718769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AND </a:t>
            </a:r>
            <a:b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REGISTRARTION 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D2B508-967C-4D3C-9113-E2987BF12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18" y="363984"/>
            <a:ext cx="7292381" cy="5691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3401E5-93CE-483D-B093-4F3A6C7724C3}"/>
              </a:ext>
            </a:extLst>
          </p:cNvPr>
          <p:cNvSpPr txBox="1"/>
          <p:nvPr/>
        </p:nvSpPr>
        <p:spPr>
          <a:xfrm>
            <a:off x="0" y="0"/>
            <a:ext cx="4722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Sequence Diagram</a:t>
            </a:r>
            <a:endParaRPr lang="en-IN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-318011" y="1447060"/>
            <a:ext cx="3273300" cy="1863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BOOK </a:t>
            </a: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STUDENT </a:t>
            </a:r>
            <a:endParaRPr sz="28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3B5A7EE-C9D9-45DE-8C1F-4D748582A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1"/>
            <a:ext cx="7806243" cy="60147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-277075" y="1759374"/>
            <a:ext cx="32733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BOOK </a:t>
            </a:r>
            <a:b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LIBRARIAN</a:t>
            </a:r>
            <a:endParaRPr sz="20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2E74A-0ECF-4BBC-BEEC-2C40DCCA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40" y="-152400"/>
            <a:ext cx="7056120" cy="60045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-277075" y="1546014"/>
            <a:ext cx="32733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FOR EXTENSION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9DD5C-95CE-42DA-8139-BF1AA0B1F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75" y="-121920"/>
            <a:ext cx="7975633" cy="61671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-619556" y="1782259"/>
            <a:ext cx="32733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FINE</a:t>
            </a:r>
            <a:endParaRPr sz="20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CBCB3C-DA82-4288-A5EE-EB74E671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60" y="-264160"/>
            <a:ext cx="7193280" cy="63398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>
            <a:spLocks noGrp="1"/>
          </p:cNvSpPr>
          <p:nvPr>
            <p:ph type="title"/>
          </p:nvPr>
        </p:nvSpPr>
        <p:spPr>
          <a:xfrm>
            <a:off x="-341845" y="1598400"/>
            <a:ext cx="32733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LIBRARIAN </a:t>
            </a:r>
            <a:b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ADMINSTRATOR</a:t>
            </a:r>
            <a:endParaRPr sz="20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A0F3B944-4F9D-466E-8435-EC78FA27B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481" y="-182880"/>
            <a:ext cx="7701280" cy="635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>
            <a:spLocks noGrp="1"/>
          </p:cNvSpPr>
          <p:nvPr>
            <p:ph type="title"/>
          </p:nvPr>
        </p:nvSpPr>
        <p:spPr>
          <a:xfrm>
            <a:off x="-341845" y="1598400"/>
            <a:ext cx="32733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algn="ctr"/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 </a:t>
            </a:r>
            <a:b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NOTIFICATIONS</a:t>
            </a:r>
            <a:endParaRPr sz="20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36339B7-1E91-4D55-9DA4-A38C4003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-152400"/>
            <a:ext cx="7122160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2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0120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958"/>
            <a:ext cx="9144000" cy="2069042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4E106EB-EE11-4310-883B-397E4774A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" b="5767"/>
          <a:stretch/>
        </p:blipFill>
        <p:spPr bwMode="auto">
          <a:xfrm>
            <a:off x="20" y="10"/>
            <a:ext cx="9143980" cy="571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947677" y="1201208"/>
            <a:ext cx="7802784" cy="216838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4000" b="1" dirty="0"/>
              <a:t>Digital Assistant for   </a:t>
            </a:r>
            <a:br>
              <a:rPr lang="en-US" sz="4000" b="1" dirty="0"/>
            </a:br>
            <a:r>
              <a:rPr lang="en-US" sz="4000" b="1" dirty="0"/>
              <a:t>                            Library Demo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2242845-D8BC-451C-9845-8AF3A149E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07874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654700" y="425600"/>
            <a:ext cx="5969100" cy="1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/>
              <a:t>Problem Description</a:t>
            </a:r>
            <a:endParaRPr sz="3400"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453006" y="1450400"/>
            <a:ext cx="8397379" cy="4048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Here we are trying to help the students to maintain the track of the books taken from the library and, also their due dates along with fine.</a:t>
            </a:r>
          </a:p>
          <a:p>
            <a:pPr lvl="0" indent="-4572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Along with the student, we also help librarian to maintain the availability status of the books regularly and, also to register and monitor the students.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0120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958"/>
            <a:ext cx="9144000" cy="2069042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D2D094D9-2ACB-463E-806E-6D2CACEBE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" b="5767"/>
          <a:stretch/>
        </p:blipFill>
        <p:spPr bwMode="auto">
          <a:xfrm>
            <a:off x="20" y="0"/>
            <a:ext cx="9143980" cy="571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CDC6F7-113B-4655-9C4A-8986C9EB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069042"/>
            <a:ext cx="7086600" cy="1520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5100" dirty="0"/>
              <a:t>Student home </a:t>
            </a:r>
            <a:br>
              <a:rPr lang="en-US" sz="5100" dirty="0"/>
            </a:br>
            <a:r>
              <a:rPr lang="en-US" sz="5100" dirty="0"/>
              <a:t>                         page</a:t>
            </a:r>
          </a:p>
        </p:txBody>
      </p:sp>
    </p:spTree>
    <p:extLst>
      <p:ext uri="{BB962C8B-B14F-4D97-AF65-F5344CB8AC3E}">
        <p14:creationId xmlns:p14="http://schemas.microsoft.com/office/powerpoint/2010/main" val="380509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8C260-7C9E-41A3-9659-B972BBB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966022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098262-E807-45EF-BF11-160CB1D8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10938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5C7F6-325C-4149-A45A-7FDA84B92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77850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9E0636C-E5D9-43D6-8A9E-CE4FD0D9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8443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934C3-82E8-4B3E-B8B0-869B5082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828077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F7B6E-D8DB-4C9A-A128-B8B08B97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22644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32C96-C15B-4F8A-925E-1793596A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28393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C9149-5D0A-41F6-9F66-61350DF0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583211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811A5-3FA9-419B-9018-D19DF13F2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96368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244481" y="22630"/>
            <a:ext cx="7408213" cy="824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b="1" dirty="0">
                <a:latin typeface="Lato"/>
                <a:ea typeface="Lato"/>
                <a:cs typeface="Lato"/>
                <a:sym typeface="Lato"/>
              </a:rPr>
              <a:t>Key Features of the Website:</a:t>
            </a:r>
            <a:endParaRPr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B6B92-495C-4566-A5E1-5BB6E2D763E5}"/>
              </a:ext>
            </a:extLst>
          </p:cNvPr>
          <p:cNvSpPr txBox="1"/>
          <p:nvPr/>
        </p:nvSpPr>
        <p:spPr>
          <a:xfrm>
            <a:off x="1270934" y="1509378"/>
            <a:ext cx="7764784" cy="1585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User include:</a:t>
            </a:r>
          </a:p>
          <a:p>
            <a:pPr marL="2857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Student</a:t>
            </a:r>
          </a:p>
          <a:p>
            <a:pPr marL="2857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Librarian</a:t>
            </a:r>
          </a:p>
          <a:p>
            <a:pPr marL="2857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Administration</a:t>
            </a:r>
            <a:r>
              <a:rPr lang="en-IN" sz="2400" dirty="0"/>
              <a:t> of 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FAB14-ACAE-46D7-A675-A89C631C433A}"/>
              </a:ext>
            </a:extLst>
          </p:cNvPr>
          <p:cNvSpPr txBox="1"/>
          <p:nvPr/>
        </p:nvSpPr>
        <p:spPr>
          <a:xfrm>
            <a:off x="819780" y="947282"/>
            <a:ext cx="46265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tx1"/>
                </a:solidFill>
              </a:rPr>
              <a:t>Login of 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A8A7D-3E3B-4570-AD0F-6F20B2E2CA51}"/>
              </a:ext>
            </a:extLst>
          </p:cNvPr>
          <p:cNvSpPr txBox="1"/>
          <p:nvPr/>
        </p:nvSpPr>
        <p:spPr>
          <a:xfrm>
            <a:off x="1270934" y="3080884"/>
            <a:ext cx="6941207" cy="1212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</a:pPr>
            <a:r>
              <a:rPr lang="en-IN" sz="2400" dirty="0">
                <a:solidFill>
                  <a:schemeClr val="tx1"/>
                </a:solidFill>
              </a:rPr>
              <a:t>The user can login with  registered user name and password. </a:t>
            </a:r>
          </a:p>
          <a:p>
            <a:pPr lvl="1">
              <a:buClr>
                <a:schemeClr val="tx1"/>
              </a:buClr>
            </a:pPr>
            <a:r>
              <a:rPr lang="en-IN" sz="2400" dirty="0">
                <a:solidFill>
                  <a:schemeClr val="tx1"/>
                </a:solidFill>
              </a:rPr>
              <a:t>	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29345-A6CE-43AB-A125-D2DAFD13E671}"/>
              </a:ext>
            </a:extLst>
          </p:cNvPr>
          <p:cNvSpPr txBox="1"/>
          <p:nvPr/>
        </p:nvSpPr>
        <p:spPr>
          <a:xfrm>
            <a:off x="819780" y="3936609"/>
            <a:ext cx="4034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</a:pPr>
            <a:r>
              <a:rPr lang="en-IN" sz="2800" dirty="0">
                <a:solidFill>
                  <a:schemeClr val="tx1"/>
                </a:solidFill>
              </a:rPr>
              <a:t>Registering a student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1A4CB-2DCE-4A70-A5EA-A91F8F0052F3}"/>
              </a:ext>
            </a:extLst>
          </p:cNvPr>
          <p:cNvSpPr txBox="1"/>
          <p:nvPr/>
        </p:nvSpPr>
        <p:spPr>
          <a:xfrm>
            <a:off x="1245728" y="4584117"/>
            <a:ext cx="80667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A student can send a request to the librarian for registration</a:t>
            </a:r>
            <a:r>
              <a:rPr lang="en-IN" sz="1600" dirty="0">
                <a:solidFill>
                  <a:schemeClr val="tx1"/>
                </a:solidFill>
              </a:rPr>
              <a:t>.</a:t>
            </a:r>
            <a:endParaRPr lang="en-IN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9699B5-C4B2-4DEC-B278-317A2675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427812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D784F-DE39-42A8-922F-53CA19FD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663725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DA765-1B15-431F-9F6C-D1F25995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363392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C69ED-107D-4D12-9521-84879F1C6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53667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EAB81-DA92-4498-A5A7-83CB3CA8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54802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17050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4D4B4-F2D8-4575-954C-3155F8FA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15658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8A009-E1D0-4F51-B6DE-7335C4BA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68698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84D00-D31B-43B3-AAE6-6AD81F1C1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88028"/>
            <a:ext cx="7838694" cy="3938943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984921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6AC48-0617-462A-A121-F0C2D008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97826"/>
            <a:ext cx="7838694" cy="391934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670044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C9BA13-CBCD-47EF-86B9-DB98334B8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281942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571450"/>
            <a:ext cx="70389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b="1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Key Features of the Website: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1479772"/>
            <a:ext cx="7038900" cy="3127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Student Home page: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After login it opens up to student home page where he can find the below option 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9C9D4-2D84-4FEB-BCA0-0191E4BEFC1C}"/>
              </a:ext>
            </a:extLst>
          </p:cNvPr>
          <p:cNvSpPr txBox="1"/>
          <p:nvPr/>
        </p:nvSpPr>
        <p:spPr>
          <a:xfrm>
            <a:off x="1297500" y="2843586"/>
            <a:ext cx="6556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profile – he can view and edit his profile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A9D0A-8ADE-4B1F-ACDC-2FCA0C0916AD}"/>
              </a:ext>
            </a:extLst>
          </p:cNvPr>
          <p:cNvSpPr txBox="1"/>
          <p:nvPr/>
        </p:nvSpPr>
        <p:spPr>
          <a:xfrm>
            <a:off x="1297500" y="3348962"/>
            <a:ext cx="7038900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taken books – he can read the list of books taken by him and also  their due dates 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/ Add a book – This help to search and add book to his book list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74889-203C-4079-85DB-E41E85D84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759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F2A67-A4D4-4E3D-9ECC-6042B000C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97826"/>
            <a:ext cx="7838694" cy="391934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271431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B842B-A746-446A-A76A-486E3BF9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738324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2BB3F-C093-4832-9E3B-6E79930E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830619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855D5-4D75-4BEC-9081-1E3AC3D8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97826"/>
            <a:ext cx="7838694" cy="391934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28267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27AC1-48EA-4205-8C5E-69A9B88B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78229"/>
            <a:ext cx="7838694" cy="395854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157994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B24C57-81DC-4A62-A343-4E857D1B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78229"/>
            <a:ext cx="7838694" cy="395854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803655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B9032-9DC6-47E9-9D45-EC334414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78229"/>
            <a:ext cx="7838694" cy="395854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17939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03D69-D8E5-445F-A6C2-C9F75E67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85038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0120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958"/>
            <a:ext cx="9144000" cy="2069042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A19C3EC-395D-48BF-A4D1-1D5683914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" b="5767"/>
          <a:stretch/>
        </p:blipFill>
        <p:spPr bwMode="auto">
          <a:xfrm>
            <a:off x="20" y="10"/>
            <a:ext cx="9143980" cy="571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E6605-B920-4FE1-86AE-B84919DFD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511782"/>
            <a:ext cx="7086600" cy="1520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4700" dirty="0"/>
              <a:t>LIBRARIAN  HOME  </a:t>
            </a:r>
            <a:br>
              <a:rPr lang="en-US" sz="4700" dirty="0"/>
            </a:br>
            <a:r>
              <a:rPr lang="en-US" sz="4700" dirty="0"/>
              <a:t>                             PAGE</a:t>
            </a:r>
          </a:p>
        </p:txBody>
      </p:sp>
    </p:spTree>
    <p:extLst>
      <p:ext uri="{BB962C8B-B14F-4D97-AF65-F5344CB8AC3E}">
        <p14:creationId xmlns:p14="http://schemas.microsoft.com/office/powerpoint/2010/main" val="15874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905523" y="1926454"/>
            <a:ext cx="7490428" cy="2015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342900">
              <a:buClr>
                <a:schemeClr val="tx1"/>
              </a:buClr>
              <a:buSzPts val="23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total fine – Fine of each book and their over due days alon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g with total fine.</a:t>
            </a:r>
          </a:p>
          <a:p>
            <a:pPr marL="82550" indent="0">
              <a:buClr>
                <a:schemeClr val="tx1"/>
              </a:buClr>
              <a:buSzPts val="2300"/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indent="-342900">
              <a:buClr>
                <a:schemeClr val="tx1"/>
              </a:buClr>
              <a:buSzPts val="2300"/>
              <a:buFont typeface="Wingdings" panose="05000000000000000000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Request for extension – The student  can extend the due date of book if it is not reserved. </a:t>
            </a:r>
            <a:endParaRPr sz="23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4822360-D224-49D5-8AE3-F913F1A1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1139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BDF05-8B06-4B86-8D82-AE293F42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58633"/>
            <a:ext cx="7838694" cy="3997733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77998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44AC3-EBFA-4E1B-A41C-C5158935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8177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B3D30A-74F0-45D0-80CC-C745E8985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01485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F93DD-1394-44EF-9322-E59842B5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14804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3FFD7-F94E-4547-B9B5-121CF57D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690762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8A09C4-3AFE-42F3-9416-93F19C8A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58633"/>
            <a:ext cx="7838694" cy="3997734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111814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8A8B2-CD89-4DCF-AF0F-1792E481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78229"/>
            <a:ext cx="7838694" cy="395854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221311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8F153-48C3-4E66-A80B-345F7818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035640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9B111-52C2-4A95-B881-3D80F60E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705702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571450"/>
            <a:ext cx="70389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b="1" dirty="0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Key Features of the Website: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1479772"/>
            <a:ext cx="7038900" cy="3127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Librarian Home page: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After login it opens up to librarian home page where he can find the below option 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9C9D4-2D84-4FEB-BCA0-0191E4BEFC1C}"/>
              </a:ext>
            </a:extLst>
          </p:cNvPr>
          <p:cNvSpPr txBox="1"/>
          <p:nvPr/>
        </p:nvSpPr>
        <p:spPr>
          <a:xfrm>
            <a:off x="1297500" y="2843586"/>
            <a:ext cx="6556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profile – he can view and edit his profile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A9D0A-8ADE-4B1F-ACDC-2FCA0C0916AD}"/>
              </a:ext>
            </a:extLst>
          </p:cNvPr>
          <p:cNvSpPr txBox="1"/>
          <p:nvPr/>
        </p:nvSpPr>
        <p:spPr>
          <a:xfrm>
            <a:off x="1297500" y="3348962"/>
            <a:ext cx="7038900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student – Can register new student 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register request – All the register requests are displayed and librarian can delete / accept  requests</a:t>
            </a:r>
          </a:p>
        </p:txBody>
      </p:sp>
    </p:spTree>
    <p:extLst>
      <p:ext uri="{BB962C8B-B14F-4D97-AF65-F5344CB8AC3E}">
        <p14:creationId xmlns:p14="http://schemas.microsoft.com/office/powerpoint/2010/main" val="1837421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B7B81-46A9-47C7-8F81-A848ADB6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29238"/>
            <a:ext cx="7838694" cy="4056523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410711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B6F90-2153-4726-BB81-2E34A039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81202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B813B-8E50-4370-87CF-96C49624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29238"/>
            <a:ext cx="7838694" cy="4056523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338493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65011-3484-4D09-BB50-B77272E9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819949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659AC-5D7D-454A-B73A-87D6C00E0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692552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B094F-C7AC-4FC1-8193-9B4EFFDD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745139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00009-8813-463C-9764-5FF926D6D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80772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3E1CD-8270-41CB-9EBB-06CA7AAEB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584606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58596-C126-4342-A1F9-FABFE522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248640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FE7DC-C33E-44F9-860A-1B2589EC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29238"/>
            <a:ext cx="7838694" cy="4056523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39296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727968" y="1216241"/>
            <a:ext cx="8087558" cy="4341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342900">
              <a:lnSpc>
                <a:spcPct val="100000"/>
              </a:lnSpc>
              <a:buClr>
                <a:schemeClr val="tx1"/>
              </a:buClr>
              <a:buSzPts val="23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all books – Lists of all the books is displayed along with availability status and delete a book option.</a:t>
            </a:r>
          </a:p>
          <a:p>
            <a:pPr marL="425450" indent="-342900">
              <a:lnSpc>
                <a:spcPct val="100000"/>
              </a:lnSpc>
              <a:buClr>
                <a:schemeClr val="tx1"/>
              </a:buClr>
              <a:buSzPts val="2300"/>
              <a:buFont typeface="Wingdings" panose="05000000000000000000" pitchFamily="2" charset="2"/>
              <a:buChar char="Ø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indent="-342900">
              <a:lnSpc>
                <a:spcPct val="100000"/>
              </a:lnSpc>
              <a:buClr>
                <a:schemeClr val="tx1"/>
              </a:buClr>
              <a:buSzPts val="2300"/>
              <a:buFont typeface="Wingdings" panose="05000000000000000000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Add a new book copy – Can add a book copy or new book along with details.</a:t>
            </a:r>
          </a:p>
          <a:p>
            <a:pPr marL="425450" indent="-342900">
              <a:lnSpc>
                <a:spcPct val="100000"/>
              </a:lnSpc>
              <a:buClr>
                <a:schemeClr val="tx1"/>
              </a:buClr>
              <a:buSzPts val="2300"/>
              <a:buFont typeface="Wingdings" panose="05000000000000000000" pitchFamily="2" charset="2"/>
              <a:buChar char="Ø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indent="-342900">
              <a:lnSpc>
                <a:spcPct val="100000"/>
              </a:lnSpc>
              <a:buClr>
                <a:schemeClr val="tx1"/>
              </a:buClr>
              <a:buSzPts val="2300"/>
              <a:buFont typeface="Wingdings" panose="05000000000000000000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Verify returned book – Returned book is made available to all the student </a:t>
            </a:r>
          </a:p>
          <a:p>
            <a:pPr marL="425450" indent="-342900">
              <a:lnSpc>
                <a:spcPct val="100000"/>
              </a:lnSpc>
              <a:buClr>
                <a:schemeClr val="tx1"/>
              </a:buClr>
              <a:buSzPts val="2300"/>
              <a:buFont typeface="Wingdings" panose="05000000000000000000" pitchFamily="2" charset="2"/>
              <a:buChar char="Ø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5450" indent="-342900">
              <a:lnSpc>
                <a:spcPct val="100000"/>
              </a:lnSpc>
              <a:buClr>
                <a:schemeClr val="tx1"/>
              </a:buClr>
              <a:buSzPts val="2300"/>
              <a:buFont typeface="Wingdings" panose="05000000000000000000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Remove Student – Registered student can be removed 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3427911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C41BD-240B-4392-BAB7-A7250B15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86924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23EFE-BF30-4EFF-A2C2-F679FD07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675449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FE35A-B6B0-47F7-B857-7FC549995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71359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8B8C8-9CE2-4E7D-B7F5-B839960A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054082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C5549-66AA-4B81-93D8-2590BC53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88028"/>
            <a:ext cx="7838694" cy="3938943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70487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34D62-B8B2-49DD-A6B3-4293C1E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97826"/>
            <a:ext cx="7838694" cy="391934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16246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3F456-907E-4FD7-9B1E-B0A31D22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103951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1C9C-D16B-4F86-BE1D-CB70A74E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14257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565A88-3BE6-4074-BCA2-18D6E778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700910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AF923-5933-453A-AA33-16C1E139A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543561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880900" y="71450"/>
            <a:ext cx="70389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Arial" panose="020B0604020202020204" pitchFamily="34" charset="0"/>
                <a:cs typeface="Arial" panose="020B0604020202020204" pitchFamily="34" charset="0"/>
              </a:rPr>
              <a:t>Tools and Technology used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16746" y="1278383"/>
            <a:ext cx="7559504" cy="3462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ArgoUML / Lucid chart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Python – Backend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Django extension – For Dynamic Webpage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Bootstrap/ CSS – Front-end Styling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HTML – Front-end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AD16D-C45F-47FF-A734-E392428F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48834"/>
            <a:ext cx="7838694" cy="4017331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651072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1099C-C298-4D78-AB47-7689DBD0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39036"/>
            <a:ext cx="7838694" cy="4036927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35049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5EC1C-D400-4D9C-8AC5-0820EFB5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58633"/>
            <a:ext cx="7838694" cy="3997733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87736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C4C138-BBE2-4601-9B27-F6960A44C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6555DCA-BE6B-44B7-A0E9-3DF12F9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481" y="468630"/>
            <a:ext cx="8305038" cy="4777740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07E280-0DE1-4EDB-A8C9-5C995CAC3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52" y="536220"/>
            <a:ext cx="8178896" cy="464256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CAF94-C109-4322-8C27-900C78A3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" y="858633"/>
            <a:ext cx="7838694" cy="3997733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133032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529650" y="246356"/>
            <a:ext cx="8084700" cy="9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 b="1" dirty="0">
                <a:latin typeface="Arial" panose="020B0604020202020204" pitchFamily="34" charset="0"/>
                <a:cs typeface="Arial" panose="020B0604020202020204" pitchFamily="34" charset="0"/>
              </a:rPr>
              <a:t>Applications of the Project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1"/>
          </p:nvPr>
        </p:nvSpPr>
        <p:spPr>
          <a:xfrm>
            <a:off x="1477795" y="1453920"/>
            <a:ext cx="7038900" cy="3646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342900">
              <a:spcBef>
                <a:spcPts val="1200"/>
              </a:spcBef>
              <a:buSzPts val="2000"/>
              <a:buFont typeface="Wingdings" panose="05000000000000000000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Student can add required books or reserve a book if books not available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4500" indent="-342900">
              <a:spcBef>
                <a:spcPts val="1200"/>
              </a:spcBef>
              <a:buSzPts val="2000"/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Due-date extension feature is available for the books which are not reserved</a:t>
            </a:r>
          </a:p>
          <a:p>
            <a:pPr marL="444500" indent="-342900">
              <a:spcBef>
                <a:spcPts val="1200"/>
              </a:spcBef>
              <a:buSzPts val="2000"/>
              <a:buFont typeface="Wingdings" panose="05000000000000000000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Addition/Removal of student by a librarian</a:t>
            </a:r>
          </a:p>
          <a:p>
            <a:pPr marL="444500" indent="-342900">
              <a:spcBef>
                <a:spcPts val="1200"/>
              </a:spcBef>
              <a:buSzPts val="2000"/>
              <a:buFont typeface="Wingdings" panose="05000000000000000000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Student can directly send request for registration through website</a:t>
            </a:r>
          </a:p>
          <a:p>
            <a:pPr marL="444500" indent="-342900">
              <a:spcBef>
                <a:spcPts val="1200"/>
              </a:spcBef>
              <a:buSzPts val="2000"/>
              <a:buFont typeface="Wingdings" panose="05000000000000000000" pitchFamily="2" charset="2"/>
              <a:buChar char="Ø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Librarian can add/modify/remove a book and it’s details from booklist</a:t>
            </a:r>
          </a:p>
          <a:p>
            <a:pPr marL="444500" indent="-342900">
              <a:spcBef>
                <a:spcPts val="1200"/>
              </a:spcBef>
              <a:buSzPts val="2000"/>
              <a:buFont typeface="Wingdings" panose="05000000000000000000" pitchFamily="2" charset="2"/>
              <a:buChar char="Ø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>
            <a:spLocks noGrp="1"/>
          </p:cNvSpPr>
          <p:nvPr>
            <p:ph type="title"/>
          </p:nvPr>
        </p:nvSpPr>
        <p:spPr>
          <a:xfrm>
            <a:off x="1052550" y="473225"/>
            <a:ext cx="70389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1" name="Google Shape;351;p41"/>
          <p:cNvSpPr txBox="1">
            <a:spLocks noGrp="1"/>
          </p:cNvSpPr>
          <p:nvPr>
            <p:ph type="body" idx="1"/>
          </p:nvPr>
        </p:nvSpPr>
        <p:spPr>
          <a:xfrm>
            <a:off x="1297500" y="1354850"/>
            <a:ext cx="7038900" cy="4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spcBef>
                <a:spcPts val="1200"/>
              </a:spcBef>
              <a:buClr>
                <a:srgbClr val="A4C2F4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</a:t>
            </a:r>
            <a:endParaRPr lang="en-IN" sz="1800" dirty="0">
              <a:solidFill>
                <a:srgbClr val="0070C0"/>
              </a:solidFill>
            </a:endParaRPr>
          </a:p>
          <a:p>
            <a:pPr marL="400050" indent="-285750">
              <a:spcBef>
                <a:spcPts val="1200"/>
              </a:spcBef>
              <a:buClr>
                <a:srgbClr val="A4C2F4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https://www.youtube.com/playlist?list=PLhQjrBD2T380xvFSUmToMMzERZ3qB5Ueu</a:t>
            </a:r>
          </a:p>
          <a:p>
            <a:pPr marL="400050" indent="-285750">
              <a:spcBef>
                <a:spcPts val="1200"/>
              </a:spcBef>
              <a:buClr>
                <a:srgbClr val="A4C2F4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https://www.w3schools.com/html/default.asp</a:t>
            </a:r>
            <a:endParaRPr lang="en-IN" sz="1800" dirty="0">
              <a:solidFill>
                <a:srgbClr val="0070C0"/>
              </a:solidFill>
            </a:endParaRPr>
          </a:p>
          <a:p>
            <a:pPr marL="4000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A4C2F4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https://www.w3schools.com/bootstrap5/index.php</a:t>
            </a:r>
            <a:endParaRPr lang="en-IN" sz="1800" dirty="0">
              <a:solidFill>
                <a:srgbClr val="0070C0"/>
              </a:solidFill>
            </a:endParaRPr>
          </a:p>
          <a:p>
            <a:pPr marL="4000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A4C2F4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https://www.w3schools.com/css/default.asp</a:t>
            </a:r>
            <a:endParaRPr lang="en-IN" sz="1800" dirty="0">
              <a:solidFill>
                <a:srgbClr val="0070C0"/>
              </a:solidFill>
            </a:endParaRPr>
          </a:p>
          <a:p>
            <a:pPr marL="4000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A4C2F4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https://www.w3schools.com/git/</a:t>
            </a:r>
            <a:endParaRPr lang="en-IN" sz="1800" dirty="0">
              <a:solidFill>
                <a:srgbClr val="0070C0"/>
              </a:solidFill>
            </a:endParaRPr>
          </a:p>
          <a:p>
            <a:pPr marL="400050" lvl="0" indent="-285750" algn="l" rtl="0">
              <a:spcBef>
                <a:spcPts val="1200"/>
              </a:spcBef>
              <a:spcAft>
                <a:spcPts val="0"/>
              </a:spcAft>
              <a:buClr>
                <a:srgbClr val="A4C2F4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</a:t>
            </a:r>
            <a:endParaRPr lang="en-IN" sz="1800" dirty="0">
              <a:solidFill>
                <a:srgbClr val="0070C0"/>
              </a:solidFill>
            </a:endParaRPr>
          </a:p>
          <a:p>
            <a:pPr marL="114300" lvl="0" indent="0" algn="l" rtl="0">
              <a:spcBef>
                <a:spcPts val="1200"/>
              </a:spcBef>
              <a:spcAft>
                <a:spcPts val="0"/>
              </a:spcAft>
              <a:buClr>
                <a:srgbClr val="A4C2F4"/>
              </a:buClr>
              <a:buSzPts val="1800"/>
              <a:buNone/>
            </a:pPr>
            <a:endParaRPr sz="1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-266330" y="1133360"/>
            <a:ext cx="3511552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  <a:endParaRPr sz="3100" b="1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720B4-0AF7-4577-A1A5-44ADBB1AE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85" y="0"/>
            <a:ext cx="6036816" cy="571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623</TotalTime>
  <Words>597</Words>
  <Application>Microsoft Office PowerPoint</Application>
  <PresentationFormat>On-screen Show (16:10)</PresentationFormat>
  <Paragraphs>82</Paragraphs>
  <Slides>86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Lato</vt:lpstr>
      <vt:lpstr>Century Gothic</vt:lpstr>
      <vt:lpstr>Wingdings</vt:lpstr>
      <vt:lpstr>Vapor Trail</vt:lpstr>
      <vt:lpstr>PowerPoint Presentation</vt:lpstr>
      <vt:lpstr>Problem Description</vt:lpstr>
      <vt:lpstr>Key Features of the Website:</vt:lpstr>
      <vt:lpstr>Key Features of the Website:</vt:lpstr>
      <vt:lpstr>PowerPoint Presentation</vt:lpstr>
      <vt:lpstr>Key Features of the Website:</vt:lpstr>
      <vt:lpstr>PowerPoint Presentation</vt:lpstr>
      <vt:lpstr>Tools and Technology used</vt:lpstr>
      <vt:lpstr>Use Case Diagram</vt:lpstr>
      <vt:lpstr>Class Diagram</vt:lpstr>
      <vt:lpstr> LOGIN AND  REGISTRARTION </vt:lpstr>
      <vt:lpstr> ADD A BOOK  BY STUDENT </vt:lpstr>
      <vt:lpstr> ADD A BOOK  BY LIBRARIAN</vt:lpstr>
      <vt:lpstr> OPTION FOR EXTENSION</vt:lpstr>
      <vt:lpstr> VIEW FINE</vt:lpstr>
      <vt:lpstr> ADD LIBRARIAN  BY ADMINSTRATOR</vt:lpstr>
      <vt:lpstr> ALERT  NOTIFICATIONS</vt:lpstr>
      <vt:lpstr>Digital Assistant for                                Library Demo</vt:lpstr>
      <vt:lpstr>PowerPoint Presentation</vt:lpstr>
      <vt:lpstr>Student home                          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LIBRARIAN  HOME                               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the Project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CSN-291 OOAD Project MediCare Group: 14</dc:title>
  <dc:creator>Vinay</dc:creator>
  <cp:lastModifiedBy>Sisir Kumar Pãdhi</cp:lastModifiedBy>
  <cp:revision>11</cp:revision>
  <dcterms:modified xsi:type="dcterms:W3CDTF">2021-11-09T10:18:18Z</dcterms:modified>
</cp:coreProperties>
</file>